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4DAE91-3A11-48E8-84A3-25BD406B3E73}" type="datetimeFigureOut">
              <a:rPr lang="en-GB" smtClean="0"/>
              <a:t>24/08/2021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63163E-56F5-45CD-B30C-3E0A011CAE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64259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91096E-6F2A-403D-9AF4-8C078F0D8A8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51672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3F30BF-A9DC-49DA-8199-C8C7F32300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B4684F-1C0B-45CF-B304-6CFF554E40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0F6844-9F25-44A0-A0DD-7D9ADE15A7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2FB9D-1007-49D8-B85D-89F03078CC68}" type="datetimeFigureOut">
              <a:rPr lang="en-GB" smtClean="0"/>
              <a:t>24/08/2021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3CF43A-FE79-4D6F-83B9-367ABE7EA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F546CB-44F1-4B73-9184-88BCFFA4A9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C2ED2-0DD8-457B-AA06-DEB9787FA1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8001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A7F47C-ADAC-4803-8B13-E56E1F91B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BB1376-8032-4EAC-9A28-CBD54DAE24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7B19C4-D661-446E-A169-13BDF24DA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2FB9D-1007-49D8-B85D-89F03078CC68}" type="datetimeFigureOut">
              <a:rPr lang="en-GB" smtClean="0"/>
              <a:t>24/08/2021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F6C037-DCB5-4B54-A6B3-98ED14420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148081-0F0E-431D-8FFF-567B09135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C2ED2-0DD8-457B-AA06-DEB9787FA1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5467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331E29E-0FF4-4ED4-9E07-84B8FDA928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9523FB1-0DEA-45A4-AEDD-7E49FC7BA1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B83DEC-8573-48F6-8A12-9276B88534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2FB9D-1007-49D8-B85D-89F03078CC68}" type="datetimeFigureOut">
              <a:rPr lang="en-GB" smtClean="0"/>
              <a:t>24/08/2021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66E045-1113-4D55-9865-3C4ACE29A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16FA47-7745-453B-9035-030777FB4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C2ED2-0DD8-457B-AA06-DEB9787FA1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7513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778EC2-4714-49F8-A9FA-E5D298B17E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8A4CF6-C97B-406F-B4CE-566F1D11D6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E0DC30-7778-4D4A-A783-38630E26F9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2FB9D-1007-49D8-B85D-89F03078CC68}" type="datetimeFigureOut">
              <a:rPr lang="en-GB" smtClean="0"/>
              <a:t>24/08/2021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79E58B-9615-4D5F-899B-F0BA3398FD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80D8E6-2D1E-4B19-BF8B-313A45C34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C2ED2-0DD8-457B-AA06-DEB9787FA1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7290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5A6A78-8A61-4E22-A3D0-48681A19E2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6B162A-C56A-4440-BDA8-D0649451BD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169293-8BEA-4A8B-BD15-563F58A880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2FB9D-1007-49D8-B85D-89F03078CC68}" type="datetimeFigureOut">
              <a:rPr lang="en-GB" smtClean="0"/>
              <a:t>24/08/2021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203DA1-7F66-4847-AEA7-33C17624C3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162106-7130-4EB8-9C3D-FA707475B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C2ED2-0DD8-457B-AA06-DEB9787FA1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4903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8E1975-DEF0-4E30-9294-2584E394F7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85C94-AA33-48FD-9DF4-9A28E80BCF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4E3F8A-B42C-4276-B2F9-5E2CE2E7F6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92455E-FDA3-4E1D-96DD-EF31346023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2FB9D-1007-49D8-B85D-89F03078CC68}" type="datetimeFigureOut">
              <a:rPr lang="en-GB" smtClean="0"/>
              <a:t>24/08/2021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C99B5E-7980-4487-93E7-8F8BD1A7F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FEB4E6-9CD8-461E-8902-B4E6C3402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C2ED2-0DD8-457B-AA06-DEB9787FA1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012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A8C5A-5E02-436A-A18D-1F1AF31DC7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316BE0-5031-4582-87D3-A2002E20F7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6B6531-2AD7-43D0-BF20-6BF431CD0A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E7172D-447D-471F-9949-AC2DFD874F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06CD1F-5FA0-424A-A2FF-F8679E7667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A929ED-A3BE-41E8-ABAE-3E1A5484E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2FB9D-1007-49D8-B85D-89F03078CC68}" type="datetimeFigureOut">
              <a:rPr lang="en-GB" smtClean="0"/>
              <a:t>24/08/2021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E785ED5-0228-4B70-BE8F-EDD726B886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D80B9AA-7A7D-4065-A2D3-03502E963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C2ED2-0DD8-457B-AA06-DEB9787FA1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3207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6C9E9-DDCD-43DF-8551-EAACAA142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60894E-E466-4128-8FEC-9A5CD8826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2FB9D-1007-49D8-B85D-89F03078CC68}" type="datetimeFigureOut">
              <a:rPr lang="en-GB" smtClean="0"/>
              <a:t>24/08/2021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AF7274-1198-4A08-9EC7-EBA008679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D60905-FE97-46D2-9041-495502E47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C2ED2-0DD8-457B-AA06-DEB9787FA1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1911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0BDAB3C-4783-4623-B54E-5C3391E1B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2FB9D-1007-49D8-B85D-89F03078CC68}" type="datetimeFigureOut">
              <a:rPr lang="en-GB" smtClean="0"/>
              <a:t>24/08/2021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EAB4BE-2BA1-4F13-B63D-A0B5CB4DD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6700E5-FB41-47D2-8919-46646C18C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C2ED2-0DD8-457B-AA06-DEB9787FA1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4022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70C03F-0BE3-441B-ABBE-EE1939E948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FE471C-A092-4614-AB33-D8112FF0D6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DDE3D9-1CE3-45B6-B0AD-9FB1EC3025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0EAC12-127F-4E49-A266-794E38C28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2FB9D-1007-49D8-B85D-89F03078CC68}" type="datetimeFigureOut">
              <a:rPr lang="en-GB" smtClean="0"/>
              <a:t>24/08/2021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3A60A4-4CE7-49E7-A815-98E462AAF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A893BE-F18E-4F7A-A59C-0E1B91B1A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C2ED2-0DD8-457B-AA06-DEB9787FA1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5188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06FE62-5756-4F38-B6D8-B69174F8FD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B5D6EC1-0AD2-4DE6-B847-FB991B3175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7972F3-3478-415D-80B5-16D8188A98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2B413E-4B04-416E-A95B-3BA6392A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2FB9D-1007-49D8-B85D-89F03078CC68}" type="datetimeFigureOut">
              <a:rPr lang="en-GB" smtClean="0"/>
              <a:t>24/08/2021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AC93D5-D1F9-43A3-A161-B035903F52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CF6518-006D-4119-8722-EC471C8CA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C2ED2-0DD8-457B-AA06-DEB9787FA1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755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7D74B81-3BCA-468A-BEC3-35D33E4890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6C5D4E-19AE-4734-B0DE-2520A7DB7B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4E386D-B714-4F33-837F-7C2C16FDBA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12FB9D-1007-49D8-B85D-89F03078CC68}" type="datetimeFigureOut">
              <a:rPr lang="en-GB" smtClean="0"/>
              <a:t>24/08/2021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17A5DE-AF5E-4551-8339-8067639679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101826-A0D2-4EEE-BE10-95DD245BB4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0C2ED2-0DD8-457B-AA06-DEB9787FA1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0583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1D425908-DDAF-4A2A-8219-FBA6422BB7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6445290"/>
              </p:ext>
            </p:extLst>
          </p:nvPr>
        </p:nvGraphicFramePr>
        <p:xfrm>
          <a:off x="150191" y="96814"/>
          <a:ext cx="3893354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93354">
                  <a:extLst>
                    <a:ext uri="{9D8B030D-6E8A-4147-A177-3AD203B41FA5}">
                      <a16:colId xmlns:a16="http://schemas.microsoft.com/office/drawing/2014/main" val="1413387079"/>
                    </a:ext>
                  </a:extLst>
                </a:gridCol>
              </a:tblGrid>
              <a:tr h="340508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DT16a: Digital communication methods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6127337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667CA43B-3BDD-4DC2-9D38-7E3DCB6951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1814318"/>
              </p:ext>
            </p:extLst>
          </p:nvPr>
        </p:nvGraphicFramePr>
        <p:xfrm>
          <a:off x="150191" y="3440595"/>
          <a:ext cx="3893354" cy="33301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93354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348508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Instant messaging: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2964364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sp>
        <p:nvSpPr>
          <p:cNvPr id="21" name="AutoShape 8" descr="File:Light Bulb or Idea Flat Icon Vector.svg - Wikimedia Commons">
            <a:extLst>
              <a:ext uri="{FF2B5EF4-FFF2-40B4-BE49-F238E27FC236}">
                <a16:creationId xmlns:a16="http://schemas.microsoft.com/office/drawing/2014/main" id="{5FAEA503-FF8A-4C4A-B928-B93FF5BF653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599" y="3276599"/>
            <a:ext cx="327991" cy="327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6D6774CB-A583-4475-B3D4-EE06E9FF9C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5790766"/>
              </p:ext>
            </p:extLst>
          </p:nvPr>
        </p:nvGraphicFramePr>
        <p:xfrm>
          <a:off x="146905" y="818834"/>
          <a:ext cx="3893354" cy="1432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93354">
                  <a:extLst>
                    <a:ext uri="{9D8B030D-6E8A-4147-A177-3AD203B41FA5}">
                      <a16:colId xmlns:a16="http://schemas.microsoft.com/office/drawing/2014/main" val="2591224229"/>
                    </a:ext>
                  </a:extLst>
                </a:gridCol>
              </a:tblGrid>
              <a:tr h="213157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Definition/Meaning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0811832"/>
                  </a:ext>
                </a:extLst>
              </a:tr>
              <a:tr h="822773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Technology has enabled us to communicate in many different ways. Some methods of digital communication are for the purpose of personal/social use, business use or both. 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3625941"/>
                  </a:ext>
                </a:extLst>
              </a:tr>
            </a:tbl>
          </a:graphicData>
        </a:graphic>
      </p:graphicFrame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A4108F67-733F-4CD5-B3F1-63A7CDF469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7344661"/>
              </p:ext>
            </p:extLst>
          </p:nvPr>
        </p:nvGraphicFramePr>
        <p:xfrm>
          <a:off x="4146036" y="3440595"/>
          <a:ext cx="3930171" cy="33239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30171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373657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Social media: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2950272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AAFA52D3-A370-4A76-9979-FF28B5EB22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0977948"/>
              </p:ext>
            </p:extLst>
          </p:nvPr>
        </p:nvGraphicFramePr>
        <p:xfrm>
          <a:off x="8148455" y="96814"/>
          <a:ext cx="3858464" cy="327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58464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368726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Video conferencing: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2901474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graphicFrame>
        <p:nvGraphicFramePr>
          <p:cNvPr id="26" name="Table 25">
            <a:extLst>
              <a:ext uri="{FF2B5EF4-FFF2-40B4-BE49-F238E27FC236}">
                <a16:creationId xmlns:a16="http://schemas.microsoft.com/office/drawing/2014/main" id="{10B0CA88-3C6E-4E45-8ECB-D447BFA0CC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397485"/>
              </p:ext>
            </p:extLst>
          </p:nvPr>
        </p:nvGraphicFramePr>
        <p:xfrm>
          <a:off x="8148454" y="3440595"/>
          <a:ext cx="3858465" cy="32551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58465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336275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Blogs</a:t>
                      </a: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2889375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sp>
        <p:nvSpPr>
          <p:cNvPr id="9" name="AutoShape 8" descr="File:Speaker Icon.svg - Wikipedia">
            <a:extLst>
              <a:ext uri="{FF2B5EF4-FFF2-40B4-BE49-F238E27FC236}">
                <a16:creationId xmlns:a16="http://schemas.microsoft.com/office/drawing/2014/main" id="{B0764AF9-9AE0-49DA-AC5C-AF9C96F4AA2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aphicFrame>
        <p:nvGraphicFramePr>
          <p:cNvPr id="43" name="Table 42">
            <a:extLst>
              <a:ext uri="{FF2B5EF4-FFF2-40B4-BE49-F238E27FC236}">
                <a16:creationId xmlns:a16="http://schemas.microsoft.com/office/drawing/2014/main" id="{7094F2A9-37B1-4428-A8B3-884B056A46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7877400"/>
              </p:ext>
            </p:extLst>
          </p:nvPr>
        </p:nvGraphicFramePr>
        <p:xfrm>
          <a:off x="4146036" y="93475"/>
          <a:ext cx="3923115" cy="33097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3115">
                  <a:extLst>
                    <a:ext uri="{9D8B030D-6E8A-4147-A177-3AD203B41FA5}">
                      <a16:colId xmlns:a16="http://schemas.microsoft.com/office/drawing/2014/main" val="1972610003"/>
                    </a:ext>
                  </a:extLst>
                </a:gridCol>
              </a:tblGrid>
              <a:tr h="375641"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E-Mail:</a:t>
                      </a:r>
                    </a:p>
                  </a:txBody>
                  <a:tcPr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4680283"/>
                  </a:ext>
                </a:extLst>
              </a:tr>
              <a:tr h="293407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rgbClr val="99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3486398"/>
                  </a:ext>
                </a:extLst>
              </a:tr>
            </a:tbl>
          </a:graphicData>
        </a:graphic>
      </p:graphicFrame>
      <p:graphicFrame>
        <p:nvGraphicFramePr>
          <p:cNvPr id="37" name="Table 36">
            <a:extLst>
              <a:ext uri="{FF2B5EF4-FFF2-40B4-BE49-F238E27FC236}">
                <a16:creationId xmlns:a16="http://schemas.microsoft.com/office/drawing/2014/main" id="{1EAEAEA4-C510-4B94-8402-489985DB3D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6294633"/>
              </p:ext>
            </p:extLst>
          </p:nvPr>
        </p:nvGraphicFramePr>
        <p:xfrm>
          <a:off x="4233389" y="741950"/>
          <a:ext cx="3696272" cy="23178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7459">
                  <a:extLst>
                    <a:ext uri="{9D8B030D-6E8A-4147-A177-3AD203B41FA5}">
                      <a16:colId xmlns:a16="http://schemas.microsoft.com/office/drawing/2014/main" val="4073575525"/>
                    </a:ext>
                  </a:extLst>
                </a:gridCol>
                <a:gridCol w="1808813">
                  <a:extLst>
                    <a:ext uri="{9D8B030D-6E8A-4147-A177-3AD203B41FA5}">
                      <a16:colId xmlns:a16="http://schemas.microsoft.com/office/drawing/2014/main" val="2746150596"/>
                    </a:ext>
                  </a:extLst>
                </a:gridCol>
              </a:tblGrid>
              <a:tr h="394944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Pros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Cons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1017225"/>
                  </a:ext>
                </a:extLst>
              </a:tr>
              <a:tr h="640968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Easy to learn/use.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Both users need an e-mail account.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502514"/>
                  </a:ext>
                </a:extLst>
              </a:tr>
              <a:tr h="640968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Send and received quickly.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Some emails might be labelled spam.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1241733"/>
                  </a:ext>
                </a:extLst>
              </a:tr>
              <a:tr h="640968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Emails can be sent at any time (24/7)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Mailboxes can get full.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5404589"/>
                  </a:ext>
                </a:extLst>
              </a:tr>
            </a:tbl>
          </a:graphicData>
        </a:graphic>
      </p:graphicFrame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157191D8-4218-4407-A45B-0ECE7D8AF3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9245236"/>
              </p:ext>
            </p:extLst>
          </p:nvPr>
        </p:nvGraphicFramePr>
        <p:xfrm>
          <a:off x="8250282" y="594767"/>
          <a:ext cx="3696272" cy="26818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7459">
                  <a:extLst>
                    <a:ext uri="{9D8B030D-6E8A-4147-A177-3AD203B41FA5}">
                      <a16:colId xmlns:a16="http://schemas.microsoft.com/office/drawing/2014/main" val="4073575525"/>
                    </a:ext>
                  </a:extLst>
                </a:gridCol>
                <a:gridCol w="1808813">
                  <a:extLst>
                    <a:ext uri="{9D8B030D-6E8A-4147-A177-3AD203B41FA5}">
                      <a16:colId xmlns:a16="http://schemas.microsoft.com/office/drawing/2014/main" val="2746150596"/>
                    </a:ext>
                  </a:extLst>
                </a:gridCol>
              </a:tblGrid>
              <a:tr h="394944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Pros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Cons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1017225"/>
                  </a:ext>
                </a:extLst>
              </a:tr>
              <a:tr h="640968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Save money from travelling.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Need correct hardware.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502514"/>
                  </a:ext>
                </a:extLst>
              </a:tr>
              <a:tr h="640968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Share ideas and easier to collaborate.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Relying on a good internet connection.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1241733"/>
                  </a:ext>
                </a:extLst>
              </a:tr>
              <a:tr h="640968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A good way to keep in touch with friends and family.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Users might be in different time zones.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5404589"/>
                  </a:ext>
                </a:extLst>
              </a:tr>
            </a:tbl>
          </a:graphicData>
        </a:graphic>
      </p:graphicFrame>
      <p:graphicFrame>
        <p:nvGraphicFramePr>
          <p:cNvPr id="41" name="Table 40">
            <a:extLst>
              <a:ext uri="{FF2B5EF4-FFF2-40B4-BE49-F238E27FC236}">
                <a16:creationId xmlns:a16="http://schemas.microsoft.com/office/drawing/2014/main" id="{2A92655F-4B8E-4CB2-9782-FAD8FF5AF4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167965"/>
              </p:ext>
            </p:extLst>
          </p:nvPr>
        </p:nvGraphicFramePr>
        <p:xfrm>
          <a:off x="245446" y="3991899"/>
          <a:ext cx="3696272" cy="26818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7459">
                  <a:extLst>
                    <a:ext uri="{9D8B030D-6E8A-4147-A177-3AD203B41FA5}">
                      <a16:colId xmlns:a16="http://schemas.microsoft.com/office/drawing/2014/main" val="4073575525"/>
                    </a:ext>
                  </a:extLst>
                </a:gridCol>
                <a:gridCol w="1808813">
                  <a:extLst>
                    <a:ext uri="{9D8B030D-6E8A-4147-A177-3AD203B41FA5}">
                      <a16:colId xmlns:a16="http://schemas.microsoft.com/office/drawing/2014/main" val="2746150596"/>
                    </a:ext>
                  </a:extLst>
                </a:gridCol>
              </a:tblGrid>
              <a:tr h="394944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Pros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Cons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1017225"/>
                  </a:ext>
                </a:extLst>
              </a:tr>
              <a:tr h="640968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Allow you to chat in ‘real time’.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No time to review draft message.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502514"/>
                  </a:ext>
                </a:extLst>
              </a:tr>
              <a:tr h="640968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Can be used instead of calling someone.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Some are free to use but many contain ads.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1241733"/>
                  </a:ext>
                </a:extLst>
              </a:tr>
              <a:tr h="640968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Useful if you run out of SMS allowance.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Privacy settings need to be configured.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5404589"/>
                  </a:ext>
                </a:extLst>
              </a:tr>
            </a:tbl>
          </a:graphicData>
        </a:graphic>
      </p:graphicFrame>
      <p:graphicFrame>
        <p:nvGraphicFramePr>
          <p:cNvPr id="42" name="Table 41">
            <a:extLst>
              <a:ext uri="{FF2B5EF4-FFF2-40B4-BE49-F238E27FC236}">
                <a16:creationId xmlns:a16="http://schemas.microsoft.com/office/drawing/2014/main" id="{CC4E2BAE-96BE-4BA3-990E-B21DD557CA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6803904"/>
              </p:ext>
            </p:extLst>
          </p:nvPr>
        </p:nvGraphicFramePr>
        <p:xfrm>
          <a:off x="8250282" y="4173891"/>
          <a:ext cx="3696272" cy="2499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7459">
                  <a:extLst>
                    <a:ext uri="{9D8B030D-6E8A-4147-A177-3AD203B41FA5}">
                      <a16:colId xmlns:a16="http://schemas.microsoft.com/office/drawing/2014/main" val="4073575525"/>
                    </a:ext>
                  </a:extLst>
                </a:gridCol>
                <a:gridCol w="1808813">
                  <a:extLst>
                    <a:ext uri="{9D8B030D-6E8A-4147-A177-3AD203B41FA5}">
                      <a16:colId xmlns:a16="http://schemas.microsoft.com/office/drawing/2014/main" val="2746150596"/>
                    </a:ext>
                  </a:extLst>
                </a:gridCol>
              </a:tblGrid>
              <a:tr h="394944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Pros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Cons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1017225"/>
                  </a:ext>
                </a:extLst>
              </a:tr>
              <a:tr h="640968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Can write down your thoughts.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Can be biased and/or inaccurate.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502514"/>
                  </a:ext>
                </a:extLst>
              </a:tr>
              <a:tr h="640968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Very quick and easy to set up.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Time consuming to write/update.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1241733"/>
                  </a:ext>
                </a:extLst>
              </a:tr>
              <a:tr h="640968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Can share posts with other users.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People might leave inappropriate comments/posts.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5404589"/>
                  </a:ext>
                </a:extLst>
              </a:tr>
            </a:tbl>
          </a:graphicData>
        </a:graphic>
      </p:graphicFrame>
      <p:graphicFrame>
        <p:nvGraphicFramePr>
          <p:cNvPr id="47" name="Table 46">
            <a:extLst>
              <a:ext uri="{FF2B5EF4-FFF2-40B4-BE49-F238E27FC236}">
                <a16:creationId xmlns:a16="http://schemas.microsoft.com/office/drawing/2014/main" id="{31DFA891-5C6B-403D-BB54-38BE966E3D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0173816"/>
              </p:ext>
            </p:extLst>
          </p:nvPr>
        </p:nvGraphicFramePr>
        <p:xfrm>
          <a:off x="4247863" y="4173891"/>
          <a:ext cx="3696272" cy="2499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7459">
                  <a:extLst>
                    <a:ext uri="{9D8B030D-6E8A-4147-A177-3AD203B41FA5}">
                      <a16:colId xmlns:a16="http://schemas.microsoft.com/office/drawing/2014/main" val="4073575525"/>
                    </a:ext>
                  </a:extLst>
                </a:gridCol>
                <a:gridCol w="1808813">
                  <a:extLst>
                    <a:ext uri="{9D8B030D-6E8A-4147-A177-3AD203B41FA5}">
                      <a16:colId xmlns:a16="http://schemas.microsoft.com/office/drawing/2014/main" val="2746150596"/>
                    </a:ext>
                  </a:extLst>
                </a:gridCol>
              </a:tblGrid>
              <a:tr h="394944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Pros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Cons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1017225"/>
                  </a:ext>
                </a:extLst>
              </a:tr>
              <a:tr h="640968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Free to use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You lose a sense of privacy.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502514"/>
                  </a:ext>
                </a:extLst>
              </a:tr>
              <a:tr h="640968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Easy to set up account/profile.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Online bullying may occur.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1241733"/>
                  </a:ext>
                </a:extLst>
              </a:tr>
              <a:tr h="640968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Able to communicate with friends/share interests.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Some people set up fake profiles.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5404589"/>
                  </a:ext>
                </a:extLst>
              </a:tr>
            </a:tbl>
          </a:graphicData>
        </a:graphic>
      </p:graphicFrame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27DE1EDD-4700-4378-BC5A-47838B6CFD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3535165"/>
              </p:ext>
            </p:extLst>
          </p:nvPr>
        </p:nvGraphicFramePr>
        <p:xfrm>
          <a:off x="166142" y="2333334"/>
          <a:ext cx="3874117" cy="10577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74117">
                  <a:extLst>
                    <a:ext uri="{9D8B030D-6E8A-4147-A177-3AD203B41FA5}">
                      <a16:colId xmlns:a16="http://schemas.microsoft.com/office/drawing/2014/main" val="2146820132"/>
                    </a:ext>
                  </a:extLst>
                </a:gridCol>
              </a:tblGrid>
              <a:tr h="341643"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Keyword: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632241"/>
                  </a:ext>
                </a:extLst>
              </a:tr>
              <a:tr h="692037">
                <a:tc>
                  <a:txBody>
                    <a:bodyPr/>
                    <a:lstStyle/>
                    <a:p>
                      <a:r>
                        <a:rPr lang="en-GB" sz="1600" b="0" dirty="0">
                          <a:latin typeface="Tw Cen MT" panose="020B0602020104020603" pitchFamily="34" charset="0"/>
                        </a:rPr>
                        <a:t>Netiquette refers to the way a user conducts themselves online. </a:t>
                      </a:r>
                      <a:endParaRPr lang="en-GB" sz="1600" b="1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549136"/>
                  </a:ext>
                </a:extLst>
              </a:tr>
            </a:tbl>
          </a:graphicData>
        </a:graphic>
      </p:graphicFrame>
      <p:pic>
        <p:nvPicPr>
          <p:cNvPr id="17" name="Picture 18" descr="Light Bulb Shining Icon - Free image on Pixabay">
            <a:extLst>
              <a:ext uri="{FF2B5EF4-FFF2-40B4-BE49-F238E27FC236}">
                <a16:creationId xmlns:a16="http://schemas.microsoft.com/office/drawing/2014/main" id="{DD803FCC-C367-4FA0-A015-ABD971D7A4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625719" y="2251394"/>
            <a:ext cx="484285" cy="419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Email icon - Free download on Iconfinder">
            <a:extLst>
              <a:ext uri="{FF2B5EF4-FFF2-40B4-BE49-F238E27FC236}">
                <a16:creationId xmlns:a16="http://schemas.microsoft.com/office/drawing/2014/main" id="{D9F88167-BE03-4F96-AC94-4E38BE0200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4337" y="13765"/>
            <a:ext cx="805069" cy="805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Video Call Icons - Download Free Vector Icons | Noun Project">
            <a:extLst>
              <a:ext uri="{FF2B5EF4-FFF2-40B4-BE49-F238E27FC236}">
                <a16:creationId xmlns:a16="http://schemas.microsoft.com/office/drawing/2014/main" id="{4E5F4578-3AEE-45D1-AE98-45E00B59BE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16915" y="141275"/>
            <a:ext cx="759822" cy="759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nstant Message Icons - Download Free Vector Icons | Noun Project">
            <a:extLst>
              <a:ext uri="{FF2B5EF4-FFF2-40B4-BE49-F238E27FC236}">
                <a16:creationId xmlns:a16="http://schemas.microsoft.com/office/drawing/2014/main" id="{6A52F082-9D1D-477A-8A6B-7D74DFA9D2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0212" y="3224018"/>
            <a:ext cx="1083752" cy="1083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Social Media Icons Free SVG Files | SVG, PNG, DXF, EPS">
            <a:extLst>
              <a:ext uri="{FF2B5EF4-FFF2-40B4-BE49-F238E27FC236}">
                <a16:creationId xmlns:a16="http://schemas.microsoft.com/office/drawing/2014/main" id="{0B375213-2A73-4B8D-BA11-E82644C27F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2900868"/>
            <a:ext cx="1850933" cy="1850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Blog Icons - Download Free Vector Icons | Noun Project">
            <a:extLst>
              <a:ext uri="{FF2B5EF4-FFF2-40B4-BE49-F238E27FC236}">
                <a16:creationId xmlns:a16="http://schemas.microsoft.com/office/drawing/2014/main" id="{3A1A414F-44D3-4182-803C-F5EF8F9361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3710" y="3581400"/>
            <a:ext cx="803209" cy="80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4508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291</Words>
  <Application>Microsoft Office PowerPoint</Application>
  <PresentationFormat>Widescreen</PresentationFormat>
  <Paragraphs>51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Tw Cen MT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Corbett, DC (Staff, Parks House)</dc:creator>
  <cp:lastModifiedBy>Corbett, DC (Staff, Parks House)</cp:lastModifiedBy>
  <cp:revision>9</cp:revision>
  <dcterms:created xsi:type="dcterms:W3CDTF">2021-08-23T15:57:18Z</dcterms:created>
  <dcterms:modified xsi:type="dcterms:W3CDTF">2021-08-24T08:51:10Z</dcterms:modified>
</cp:coreProperties>
</file>